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7" r:id="rId4"/>
    <p:sldId id="266" r:id="rId5"/>
    <p:sldId id="268" r:id="rId6"/>
    <p:sldId id="259" r:id="rId7"/>
    <p:sldId id="260" r:id="rId8"/>
    <p:sldId id="270" r:id="rId9"/>
    <p:sldId id="280" r:id="rId10"/>
    <p:sldId id="282" r:id="rId11"/>
    <p:sldId id="269" r:id="rId12"/>
    <p:sldId id="271" r:id="rId13"/>
    <p:sldId id="275" r:id="rId14"/>
    <p:sldId id="281" r:id="rId15"/>
    <p:sldId id="276" r:id="rId16"/>
    <p:sldId id="273" r:id="rId17"/>
    <p:sldId id="277" r:id="rId18"/>
    <p:sldId id="272" r:id="rId19"/>
    <p:sldId id="265" r:id="rId20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71" autoAdjust="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4B1E2-4CFF-4FAE-B931-14229DACBCF6}" type="datetimeFigureOut">
              <a:rPr lang="en-IE" smtClean="0"/>
              <a:t>04/09/2019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44BF-F588-4D76-BFCF-A4840C57AC8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8702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BE9B0-D436-41EB-9C7E-CCA6D8203CE8}" type="datetimeFigureOut">
              <a:rPr lang="en-IE" smtClean="0"/>
              <a:t>04/09/2019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9121F-8922-4F23-A378-AC5FAD2156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2267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9121F-8922-4F23-A378-AC5FAD21562D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4895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F6DF-3F1D-4445-BBB1-7F4FD1C6B480}" type="datetime1">
              <a:rPr lang="en-IE" smtClean="0"/>
              <a:t>04/09/2019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724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A3E2F-8A66-456D-9D81-E69865084988}" type="datetime1">
              <a:rPr lang="en-IE" smtClean="0"/>
              <a:t>04/09/2019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418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9699-A567-4066-BC42-E3EDCE9FE7C6}" type="datetime1">
              <a:rPr lang="en-IE" smtClean="0"/>
              <a:t>04/09/2019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562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9E68A-9328-425C-9D77-7D993180AA8B}" type="datetime1">
              <a:rPr lang="en-IE" smtClean="0"/>
              <a:t>04/09/2019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378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7A08-84E7-4546-B9A7-07E4711D307C}" type="datetime1">
              <a:rPr lang="en-IE" smtClean="0"/>
              <a:t>04/09/2019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323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29D35-210F-47E0-BFE0-CE40910E984D}" type="datetime1">
              <a:rPr lang="en-IE" smtClean="0"/>
              <a:t>04/09/2019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1090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459D-E258-4168-AB11-F458B9BC53AC}" type="datetime1">
              <a:rPr lang="en-IE" smtClean="0"/>
              <a:t>04/09/2019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793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96A6-C5D3-408B-B812-85C876B3497E}" type="datetime1">
              <a:rPr lang="en-IE" smtClean="0"/>
              <a:t>04/09/2019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717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0F6-CDEC-434E-9B2F-4F7650EC0A04}" type="datetime1">
              <a:rPr lang="en-IE" smtClean="0"/>
              <a:t>04/09/2019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539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F872-C1CE-4AEC-A6C2-6369EFE0D68E}" type="datetime1">
              <a:rPr lang="en-IE" smtClean="0"/>
              <a:t>04/09/2019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614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BE992-799C-4EDE-9130-6283E43EF471}" type="datetime1">
              <a:rPr lang="en-IE" smtClean="0"/>
              <a:t>04/09/2019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Prof. Agustín Bénétrix, TSM Coordinator,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52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24A4F-DDF9-4ABB-8AE2-D07EF42EABCE}" type="datetime1">
              <a:rPr lang="en-IE" smtClean="0"/>
              <a:t>04/09/2019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/>
              <a:t>Prof. Agustín Bénétrix, TSM Coordinator,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71EC4-25A3-4A7C-BC95-46588DEEAEE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6526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cd.ie/Economics/undergraduate/current/module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.tcd.i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cd.ie/Economic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d.ie/Economics/undergraduate/jf/maths-stats/" TargetMode="External"/><Relationship Id="rId2" Type="http://schemas.openxmlformats.org/officeDocument/2006/relationships/hyperlink" Target="http://www.tcd.ie/Economics/undergraduate/joint-honor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118097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E" altLang="en-US" sz="5400" dirty="0">
                <a:solidFill>
                  <a:schemeClr val="tx1"/>
                </a:solidFill>
              </a:rPr>
              <a:t>Department of Economics</a:t>
            </a:r>
            <a:br>
              <a:rPr lang="en-IE" altLang="en-US" sz="5400" dirty="0">
                <a:solidFill>
                  <a:schemeClr val="tx1"/>
                </a:solidFill>
              </a:rPr>
            </a:br>
            <a:r>
              <a:rPr lang="en-IE" altLang="en-US" sz="4000" dirty="0">
                <a:solidFill>
                  <a:schemeClr val="tx1"/>
                </a:solidFill>
              </a:rPr>
              <a:t>School of Social Sciences and Philosophy</a:t>
            </a:r>
            <a:endParaRPr lang="en-IE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0793"/>
            <a:ext cx="7772400" cy="3210495"/>
          </a:xfrm>
        </p:spPr>
        <p:txBody>
          <a:bodyPr>
            <a:normAutofit/>
          </a:bodyPr>
          <a:lstStyle/>
          <a:p>
            <a:r>
              <a:rPr lang="en-IE" altLang="en-US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Joint Honours Economics</a:t>
            </a:r>
          </a:p>
          <a:p>
            <a:r>
              <a:rPr lang="en-IE" altLang="en-US" dirty="0">
                <a:solidFill>
                  <a:schemeClr val="tx1"/>
                </a:solidFill>
              </a:rPr>
              <a:t>Francis O’Toole</a:t>
            </a:r>
          </a:p>
          <a:p>
            <a:r>
              <a:rPr lang="en-IE" altLang="en-US" dirty="0">
                <a:solidFill>
                  <a:schemeClr val="tx1"/>
                </a:solidFill>
              </a:rPr>
              <a:t>Junior Fresh (JF, 1</a:t>
            </a:r>
            <a:r>
              <a:rPr lang="en-IE" altLang="en-US" baseline="30000" dirty="0">
                <a:solidFill>
                  <a:schemeClr val="tx1"/>
                </a:solidFill>
              </a:rPr>
              <a:t>st</a:t>
            </a:r>
            <a:r>
              <a:rPr lang="en-IE" altLang="en-US" dirty="0">
                <a:solidFill>
                  <a:schemeClr val="tx1"/>
                </a:solidFill>
              </a:rPr>
              <a:t> Year) 2019/20</a:t>
            </a:r>
          </a:p>
          <a:p>
            <a:r>
              <a:rPr lang="en-IE" altLang="en-US" dirty="0">
                <a:solidFill>
                  <a:schemeClr val="tx1"/>
                </a:solidFill>
              </a:rPr>
              <a:t>5025 Arts, 4</a:t>
            </a:r>
            <a:r>
              <a:rPr lang="en-IE" altLang="en-US" baseline="30000" dirty="0">
                <a:solidFill>
                  <a:schemeClr val="tx1"/>
                </a:solidFill>
              </a:rPr>
              <a:t>th</a:t>
            </a:r>
            <a:r>
              <a:rPr lang="en-IE" altLang="en-US" dirty="0">
                <a:solidFill>
                  <a:schemeClr val="tx1"/>
                </a:solidFill>
              </a:rPr>
              <a:t> September 2019</a:t>
            </a:r>
          </a:p>
          <a:p>
            <a:r>
              <a:rPr lang="en-IE" altLang="en-US" dirty="0">
                <a:solidFill>
                  <a:schemeClr val="tx1"/>
                </a:solidFill>
              </a:rPr>
              <a:t>12.30pm – 1.30pm</a:t>
            </a:r>
          </a:p>
          <a:p>
            <a:endParaRPr lang="en-IE" altLang="en-US" dirty="0"/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D102E-C179-43A2-BB57-BAFD5F04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8925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JF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7638"/>
            <a:ext cx="843528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/>
              <a:t>Here is the link to the JF module choice form: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sz="2400" u="sng" dirty="0">
                <a:hlinkClick r:id="rId2"/>
              </a:rPr>
              <a:t>https://www.tcd.ie/Economics/undergraduate/current/modules/</a:t>
            </a:r>
            <a:r>
              <a:rPr lang="en-IE" sz="2400" dirty="0"/>
              <a:t> </a:t>
            </a:r>
          </a:p>
          <a:p>
            <a:pPr marL="0" indent="0">
              <a:buNone/>
            </a:pPr>
            <a:endParaRPr lang="en-IE" sz="2400" dirty="0"/>
          </a:p>
          <a:p>
            <a:pPr marL="0" indent="0">
              <a:buNone/>
            </a:pPr>
            <a:r>
              <a:rPr lang="en-IE" dirty="0"/>
              <a:t>It’s at the very bottom of the webpage.</a:t>
            </a:r>
          </a:p>
          <a:p>
            <a:pPr marL="0" indent="0">
              <a:buNone/>
            </a:pPr>
            <a:endParaRPr lang="en-IE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C82E4-CEA0-45BE-A107-9FB82FF4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2315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sz="4000" dirty="0"/>
              <a:t>Economics in the JH Degree Programme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IE" dirty="0"/>
              <a:t>Within TCD JH Economics can be studied via a number of “pathways”</a:t>
            </a:r>
          </a:p>
          <a:p>
            <a:r>
              <a:rPr lang="en-IE" dirty="0"/>
              <a:t>Single Honours (possibly with Minor): JF 30 ECTS; SF 40 or 20 ECTS; JS at least 40 ECTS; SS at least 40 (including Capstone) ECTS</a:t>
            </a:r>
          </a:p>
          <a:p>
            <a:r>
              <a:rPr lang="en-IE" dirty="0"/>
              <a:t>Major Award (possibly with Minor): JF 30 ECTS; SF 40 or 20 ECTS; JS 40 or 30 ECTS; SS 40 or 60 (both including Capstone) ECTS</a:t>
            </a:r>
          </a:p>
          <a:p>
            <a:r>
              <a:rPr lang="en-IE" dirty="0"/>
              <a:t>Joint Honours: JF 30 ECTS; SF 40 or 20 ECTS; JS 30 ECTS; SS 20 or 40 (including Capstone) ECTS </a:t>
            </a:r>
          </a:p>
          <a:p>
            <a:r>
              <a:rPr lang="en-IE" dirty="0"/>
              <a:t>Minor Award: JF 30 ECTS; SF 20 ECTS; JS 30 or 20 ECTS; SS 0 or 20 ECTS</a:t>
            </a:r>
          </a:p>
          <a:p>
            <a:pPr marL="0" indent="0">
              <a:buNone/>
            </a:pPr>
            <a:endParaRPr lang="en-IE" b="1" u="sng" dirty="0">
              <a:solidFill>
                <a:srgbClr val="00B050"/>
              </a:solidFill>
            </a:endParaRPr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67787-1C61-44FC-B3B8-42A68DF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5905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Department of Economics</a:t>
            </a:r>
            <a:br>
              <a:rPr lang="en-GB" altLang="en-US" dirty="0"/>
            </a:br>
            <a:endParaRPr lang="en-IE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IE" sz="3000" dirty="0"/>
              <a:t>JH/TSM Senior Fresh (Year 2) Economics Modules</a:t>
            </a:r>
          </a:p>
          <a:p>
            <a:pPr marL="0" indent="0" algn="ctr">
              <a:buNone/>
            </a:pPr>
            <a:endParaRPr lang="en-IE" b="1" dirty="0"/>
          </a:p>
          <a:p>
            <a:pPr marL="0" lvl="0" indent="0">
              <a:buNone/>
            </a:pPr>
            <a:r>
              <a:rPr lang="en-IE" dirty="0"/>
              <a:t>1. Intermediate Economics A and B (10 ECTS)</a:t>
            </a:r>
          </a:p>
          <a:p>
            <a:pPr marL="0" lvl="0" indent="0">
              <a:buNone/>
            </a:pPr>
            <a:r>
              <a:rPr lang="en-IE" dirty="0"/>
              <a:t>2. Economy of Ireland A and B (10 ECTS)</a:t>
            </a:r>
          </a:p>
          <a:p>
            <a:pPr marL="0" lvl="0" indent="0">
              <a:buNone/>
            </a:pPr>
            <a:r>
              <a:rPr lang="en-IE" dirty="0"/>
              <a:t>3. Mathematical and Statistical Methods A and B (10 ECTS)</a:t>
            </a:r>
          </a:p>
          <a:p>
            <a:pPr marL="0" lvl="0" indent="0">
              <a:buNone/>
            </a:pPr>
            <a:r>
              <a:rPr lang="en-IE" dirty="0"/>
              <a:t>or</a:t>
            </a:r>
          </a:p>
          <a:p>
            <a:pPr marL="0" lvl="0" indent="0">
              <a:buNone/>
            </a:pPr>
            <a:r>
              <a:rPr lang="en-IE" dirty="0"/>
              <a:t>3. (Analysis in Several Real Variable and Calculus on Manifolds) or (Introduction to Social Research A and B) JH Economics and Mathematics (10 ECTS)</a:t>
            </a:r>
          </a:p>
          <a:p>
            <a:pPr marL="0" lvl="0" indent="0">
              <a:buNone/>
            </a:pP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2184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Department of Economics</a:t>
            </a:r>
            <a:br>
              <a:rPr lang="en-GB" altLang="en-US" dirty="0"/>
            </a:br>
            <a:endParaRPr lang="en-IE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E" dirty="0"/>
              <a:t>Other JH/TSM Senior Fresh (Year 2) Modules</a:t>
            </a:r>
          </a:p>
          <a:p>
            <a:pPr marL="0" indent="0" algn="ctr">
              <a:buNone/>
            </a:pPr>
            <a:endParaRPr lang="en-IE" b="1" dirty="0"/>
          </a:p>
          <a:p>
            <a:r>
              <a:rPr lang="en-IE" dirty="0"/>
              <a:t>Optional Modules in Economics (Sociology, Politics, Law, … exact modules to be confirmed later in year)</a:t>
            </a:r>
          </a:p>
          <a:p>
            <a:r>
              <a:rPr lang="en-IE" dirty="0"/>
              <a:t>Other JH Subject</a:t>
            </a:r>
          </a:p>
          <a:p>
            <a:r>
              <a:rPr lang="en-IE" dirty="0"/>
              <a:t>Trinity Electives/Approved Modules</a:t>
            </a:r>
          </a:p>
          <a:p>
            <a:r>
              <a:rPr lang="en-IE" dirty="0"/>
              <a:t>New (Third) Subject (possibly)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794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Department of Economics</a:t>
            </a:r>
            <a:br>
              <a:rPr lang="en-GB" altLang="en-US" dirty="0"/>
            </a:br>
            <a:endParaRPr lang="en-IE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IE" sz="4600" b="1" dirty="0"/>
              <a:t>JH/TSM Junior Sophister (Year 3) Economic Modules</a:t>
            </a:r>
          </a:p>
          <a:p>
            <a:pPr marL="0" indent="0" algn="ctr">
              <a:buNone/>
            </a:pPr>
            <a:endParaRPr lang="en-IE" b="1" dirty="0"/>
          </a:p>
          <a:p>
            <a:pPr>
              <a:spcBef>
                <a:spcPts val="1800"/>
              </a:spcBef>
            </a:pPr>
            <a:r>
              <a:rPr lang="en-IE" sz="5300" dirty="0"/>
              <a:t>Economic Analysis A and B</a:t>
            </a:r>
          </a:p>
          <a:p>
            <a:r>
              <a:rPr lang="en-IE" sz="5300" dirty="0"/>
              <a:t>Money and Banking A and B</a:t>
            </a:r>
          </a:p>
          <a:p>
            <a:r>
              <a:rPr lang="en-IE" sz="5300" dirty="0"/>
              <a:t>The European Economy A and B</a:t>
            </a:r>
          </a:p>
          <a:p>
            <a:r>
              <a:rPr lang="en-IE" sz="5300" dirty="0"/>
              <a:t>The Economics of Less Developed Countries A and B</a:t>
            </a:r>
          </a:p>
          <a:p>
            <a:r>
              <a:rPr lang="en-IE" sz="5300" dirty="0"/>
              <a:t>Investment Analysis A and B</a:t>
            </a:r>
          </a:p>
          <a:p>
            <a:r>
              <a:rPr lang="en-IE" sz="5300" dirty="0"/>
              <a:t>Economics of Policy Issues A and B</a:t>
            </a:r>
          </a:p>
          <a:p>
            <a:r>
              <a:rPr lang="en-IE" sz="5300" dirty="0"/>
              <a:t>Industrial Economics: Competition, Strategy and Policy A and B</a:t>
            </a:r>
          </a:p>
          <a:p>
            <a:r>
              <a:rPr lang="en-IE" sz="5300" dirty="0"/>
              <a:t>Mathematical Economics A and B</a:t>
            </a:r>
          </a:p>
          <a:p>
            <a:r>
              <a:rPr lang="en-IE" sz="5300" dirty="0"/>
              <a:t>Econometrics A and B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234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Department of Economics</a:t>
            </a:r>
            <a:br>
              <a:rPr lang="en-GB" altLang="en-US" dirty="0"/>
            </a:br>
            <a:endParaRPr lang="en-IE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5271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IE" sz="2600" b="1" dirty="0"/>
              <a:t>JH/TSM Senior Sophister (Year 4) Economics Modules</a:t>
            </a:r>
          </a:p>
          <a:p>
            <a:pPr>
              <a:spcBef>
                <a:spcPts val="1800"/>
              </a:spcBef>
            </a:pPr>
            <a:r>
              <a:rPr lang="en-IE" sz="2600" dirty="0"/>
              <a:t>Economics Capstone (by 2022/23 at the latest)</a:t>
            </a:r>
          </a:p>
          <a:p>
            <a:pPr marL="0" indent="0">
              <a:spcBef>
                <a:spcPts val="1800"/>
              </a:spcBef>
              <a:buNone/>
            </a:pPr>
            <a:endParaRPr lang="en-IE" sz="2600" dirty="0"/>
          </a:p>
          <a:p>
            <a:pPr>
              <a:spcBef>
                <a:spcPts val="1800"/>
              </a:spcBef>
            </a:pPr>
            <a:r>
              <a:rPr lang="en-IE" sz="2600" dirty="0"/>
              <a:t>Economic Theory</a:t>
            </a:r>
          </a:p>
          <a:p>
            <a:r>
              <a:rPr lang="en-IE" sz="2600" dirty="0"/>
              <a:t>World Economy</a:t>
            </a:r>
          </a:p>
          <a:p>
            <a:r>
              <a:rPr lang="en-IE" sz="2600" dirty="0"/>
              <a:t>Development Economics</a:t>
            </a:r>
          </a:p>
          <a:p>
            <a:r>
              <a:rPr lang="en-IE" sz="2600" dirty="0"/>
              <a:t>Quantitative Methods</a:t>
            </a:r>
          </a:p>
          <a:p>
            <a:r>
              <a:rPr lang="en-IE" sz="2600" dirty="0"/>
              <a:t>International Economics</a:t>
            </a:r>
          </a:p>
          <a:p>
            <a:r>
              <a:rPr lang="en-IE" sz="2600" dirty="0"/>
              <a:t>Economic and Legal Aspects Of Competition Policy</a:t>
            </a:r>
          </a:p>
          <a:p>
            <a:r>
              <a:rPr lang="en-IE" sz="2600" dirty="0"/>
              <a:t>Applied Economics</a:t>
            </a:r>
          </a:p>
          <a:p>
            <a:r>
              <a:rPr lang="en-IE" sz="2600" dirty="0"/>
              <a:t>History of Economic Thought and Policy</a:t>
            </a:r>
          </a:p>
          <a:p>
            <a:r>
              <a:rPr lang="en-IE" sz="2600" dirty="0"/>
              <a:t>Topics in Political Economy</a:t>
            </a:r>
          </a:p>
          <a:p>
            <a:endParaRPr lang="en-IE" sz="3600" b="1" u="sng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8F4D3-1E01-46D6-9FC0-B74F68809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2292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Significant Dates</a:t>
            </a:r>
            <a:br>
              <a:rPr lang="en-GB" altLang="en-US" dirty="0"/>
            </a:br>
            <a:endParaRPr lang="en-IE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E" sz="3600" dirty="0"/>
          </a:p>
          <a:p>
            <a:pPr marL="0" indent="0" algn="ctr">
              <a:buNone/>
            </a:pPr>
            <a:r>
              <a:rPr lang="en-IE" sz="3600" dirty="0"/>
              <a:t>21</a:t>
            </a:r>
            <a:r>
              <a:rPr lang="en-IE" sz="3600" baseline="30000" dirty="0"/>
              <a:t>st</a:t>
            </a:r>
            <a:r>
              <a:rPr lang="en-IE" sz="3600" dirty="0"/>
              <a:t> October: Reading/Study Week (no classes or lectures)</a:t>
            </a:r>
          </a:p>
          <a:p>
            <a:pPr marL="0" indent="0" algn="ctr">
              <a:buNone/>
            </a:pPr>
            <a:r>
              <a:rPr lang="en-IE" sz="3600" dirty="0"/>
              <a:t>9</a:t>
            </a:r>
            <a:r>
              <a:rPr lang="en-IE" sz="3600" baseline="30000" dirty="0"/>
              <a:t>th</a:t>
            </a:r>
            <a:r>
              <a:rPr lang="en-IE" sz="3600" dirty="0"/>
              <a:t> December: Exams Week</a:t>
            </a:r>
          </a:p>
          <a:p>
            <a:pPr marL="0" indent="0" algn="ctr">
              <a:buNone/>
            </a:pPr>
            <a:r>
              <a:rPr lang="en-IE" sz="3600" dirty="0"/>
              <a:t>20</a:t>
            </a:r>
            <a:r>
              <a:rPr lang="en-IE" sz="3600" baseline="30000" dirty="0"/>
              <a:t>th</a:t>
            </a:r>
            <a:r>
              <a:rPr lang="en-IE" sz="3600" dirty="0"/>
              <a:t> January 2020: Lectures begin again</a:t>
            </a:r>
          </a:p>
          <a:p>
            <a:pPr marL="0" indent="0" algn="ctr">
              <a:buNone/>
            </a:pPr>
            <a:r>
              <a:rPr lang="en-IE" sz="3600" dirty="0"/>
              <a:t>2</a:t>
            </a:r>
            <a:r>
              <a:rPr lang="en-IE" sz="3600" baseline="30000" dirty="0"/>
              <a:t>nd</a:t>
            </a:r>
            <a:r>
              <a:rPr lang="en-IE" sz="3600" dirty="0"/>
              <a:t> March 2020: Reading/Study Week</a:t>
            </a:r>
          </a:p>
          <a:p>
            <a:pPr marL="0" indent="0" algn="ctr">
              <a:buNone/>
            </a:pPr>
            <a:endParaRPr lang="en-IE" sz="3600" dirty="0"/>
          </a:p>
          <a:p>
            <a:pPr marL="0" indent="0" algn="ctr">
              <a:buNone/>
            </a:pPr>
            <a:endParaRPr lang="en-IE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26B02-E4C6-418C-9D91-3C022004A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2823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Department of Economics</a:t>
            </a:r>
            <a:br>
              <a:rPr lang="en-GB" altLang="en-US" dirty="0"/>
            </a:br>
            <a:endParaRPr lang="en-IE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sz="3600" dirty="0"/>
          </a:p>
          <a:p>
            <a:r>
              <a:rPr lang="en-IE" sz="2800" dirty="0"/>
              <a:t>College Tutor: Your “Representative”</a:t>
            </a:r>
          </a:p>
          <a:p>
            <a:r>
              <a:rPr lang="en-IE" sz="2800" dirty="0"/>
              <a:t>Medical Certificates/Excused Absences – Submit to College Tutor and relevant office ASAP (within 3 days to Tutor and relevant Department/School office) - if you sit a TCD Exam, the mark counts!</a:t>
            </a:r>
          </a:p>
          <a:p>
            <a:r>
              <a:rPr lang="en-IE" sz="2800" dirty="0"/>
              <a:t>Tutorials and Teaching Assistants (TA’s): Tutorials will not start until at least Teaching Week 2</a:t>
            </a:r>
          </a:p>
          <a:p>
            <a:r>
              <a:rPr lang="en-IE" sz="2800" dirty="0"/>
              <a:t>Avoiding Plagiarism: Learn how to avoid plagiarism and how to reference your sources correctly</a:t>
            </a:r>
          </a:p>
          <a:p>
            <a:r>
              <a:rPr lang="en-IE" sz="2800" dirty="0">
                <a:hlinkClick r:id="rId2"/>
              </a:rPr>
              <a:t>www.my.tcd.ie</a:t>
            </a:r>
            <a:endParaRPr lang="en-IE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87FD6-DDA0-48BC-924C-7204AA95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0787"/>
            <a:ext cx="2133600" cy="365125"/>
          </a:xfrm>
        </p:spPr>
        <p:txBody>
          <a:bodyPr/>
          <a:lstStyle/>
          <a:p>
            <a:fld id="{B2271EC4-25A3-4A7C-BC95-46588DEEAEE3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5098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Department of Economics</a:t>
            </a:r>
            <a:br>
              <a:rPr lang="en-GB" altLang="en-US" dirty="0"/>
            </a:br>
            <a:endParaRPr lang="en-IE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3600" dirty="0"/>
              <a:t>Examination Procedures</a:t>
            </a:r>
          </a:p>
          <a:p>
            <a:pPr marL="0" indent="0" algn="ctr">
              <a:buNone/>
            </a:pPr>
            <a:endParaRPr lang="en-IE" b="1" dirty="0">
              <a:solidFill>
                <a:srgbClr val="00B050"/>
              </a:solidFill>
            </a:endParaRPr>
          </a:p>
          <a:p>
            <a:r>
              <a:rPr lang="en-GB" altLang="en-US" sz="2800" dirty="0"/>
              <a:t>I (70% - 100%)</a:t>
            </a:r>
          </a:p>
          <a:p>
            <a:r>
              <a:rPr lang="en-GB" altLang="en-US" sz="2800" dirty="0"/>
              <a:t>II.I (60% - 69%)</a:t>
            </a:r>
          </a:p>
          <a:p>
            <a:r>
              <a:rPr lang="en-GB" altLang="en-US" sz="2800" dirty="0"/>
              <a:t>II.2 (50% -59%)</a:t>
            </a:r>
          </a:p>
          <a:p>
            <a:r>
              <a:rPr lang="en-GB" altLang="en-US" sz="2800" dirty="0"/>
              <a:t>III (40% - 49%)</a:t>
            </a:r>
          </a:p>
          <a:p>
            <a:r>
              <a:rPr lang="en-GB" altLang="en-US" sz="2800" dirty="0"/>
              <a:t>F1 (30% - 39%) 35% is a particularly important mark</a:t>
            </a:r>
          </a:p>
          <a:p>
            <a:r>
              <a:rPr lang="en-GB" altLang="en-US" sz="2800" dirty="0"/>
              <a:t>F2 (0% - 29%)</a:t>
            </a:r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9E545-A740-444D-AF6B-551124616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8292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IE" dirty="0"/>
          </a:p>
          <a:p>
            <a:r>
              <a:rPr lang="en-IE" dirty="0"/>
              <a:t>General JH queries: JH TCD</a:t>
            </a:r>
            <a:endParaRPr lang="en-IE" sz="2800" dirty="0"/>
          </a:p>
          <a:p>
            <a:r>
              <a:rPr lang="en-IE" dirty="0"/>
              <a:t>Economics-related JH queries:</a:t>
            </a:r>
            <a:endParaRPr lang="en-GB" altLang="en-US" dirty="0"/>
          </a:p>
          <a:p>
            <a:pPr lvl="1"/>
            <a:r>
              <a:rPr lang="en-IE" altLang="en-US" dirty="0"/>
              <a:t>Undergraduate Administrator, Economics: Raimonda, Room 3014; Email: econsec@tcd.ie</a:t>
            </a:r>
          </a:p>
          <a:p>
            <a:pPr lvl="1"/>
            <a:r>
              <a:rPr lang="en-IE" altLang="en-US" dirty="0"/>
              <a:t>JH/TSM Coordinator, Economics: Francis, Room 3033 (inside 3014); Email: fotoole@tcd.ie</a:t>
            </a:r>
            <a:endParaRPr lang="en-IE" dirty="0"/>
          </a:p>
          <a:p>
            <a:pPr marL="457200" lvl="1" indent="0">
              <a:buNone/>
            </a:pPr>
            <a:r>
              <a:rPr lang="en-IE" altLang="en-US" dirty="0"/>
              <a:t> </a:t>
            </a:r>
          </a:p>
          <a:p>
            <a:pPr lvl="1"/>
            <a:endParaRPr lang="en-IE" altLang="en-US" dirty="0"/>
          </a:p>
          <a:p>
            <a:pPr lvl="1"/>
            <a:endParaRPr lang="en-GB" altLang="en-US" dirty="0"/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7D60B-992C-4446-AF03-828E90FDE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273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Department of Economics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IE" altLang="en-US" dirty="0"/>
              <a:t>Welcome to Trinity College</a:t>
            </a:r>
          </a:p>
          <a:p>
            <a:pPr algn="ctr">
              <a:buNone/>
            </a:pPr>
            <a:endParaRPr lang="en-IE" altLang="en-US" dirty="0"/>
          </a:p>
          <a:p>
            <a:pPr algn="ctr">
              <a:buNone/>
            </a:pPr>
            <a:r>
              <a:rPr lang="en-IE" altLang="en-US" dirty="0"/>
              <a:t>Welcome to the Faculty of Arts, Humanities and Social Sciences</a:t>
            </a:r>
          </a:p>
          <a:p>
            <a:pPr algn="ctr">
              <a:buNone/>
            </a:pPr>
            <a:endParaRPr lang="en-IE" altLang="en-US" dirty="0"/>
          </a:p>
          <a:p>
            <a:pPr algn="ctr">
              <a:buNone/>
            </a:pPr>
            <a:r>
              <a:rPr lang="en-IE" altLang="en-US" dirty="0"/>
              <a:t>Welcome to the School of Social Sciences and Philosophy </a:t>
            </a:r>
          </a:p>
          <a:p>
            <a:pPr algn="ctr">
              <a:buNone/>
            </a:pPr>
            <a:endParaRPr lang="en-IE" altLang="en-US" dirty="0"/>
          </a:p>
          <a:p>
            <a:pPr algn="ctr">
              <a:buNone/>
            </a:pPr>
            <a:r>
              <a:rPr lang="en-IE" altLang="en-US" dirty="0"/>
              <a:t>Welcome to the Department of Economics</a:t>
            </a:r>
          </a:p>
          <a:p>
            <a:pPr algn="ctr">
              <a:buNone/>
            </a:pPr>
            <a:endParaRPr lang="en-IE" altLang="en-US" dirty="0"/>
          </a:p>
          <a:p>
            <a:pPr algn="ctr">
              <a:buNone/>
            </a:pPr>
            <a:r>
              <a:rPr lang="en-IE" altLang="en-US" sz="5100" b="1" dirty="0"/>
              <a:t>Welcome to Joint Honours (JH) Economics </a:t>
            </a:r>
          </a:p>
          <a:p>
            <a:pPr algn="ctr">
              <a:buNone/>
            </a:pPr>
            <a:endParaRPr lang="en-IE" altLang="en-US" dirty="0"/>
          </a:p>
          <a:p>
            <a:pPr algn="ctr">
              <a:buNone/>
            </a:pPr>
            <a:r>
              <a:rPr lang="en-IE" altLang="en-US" dirty="0"/>
              <a:t>JH was previously known as Two Subject </a:t>
            </a:r>
            <a:r>
              <a:rPr lang="en-IE" altLang="en-US" dirty="0" err="1"/>
              <a:t>Moderatorship</a:t>
            </a:r>
            <a:r>
              <a:rPr lang="en-IE" altLang="en-US" dirty="0"/>
              <a:t> (TSM) Economics: JH/TSM</a:t>
            </a: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F4C40-5B5F-475F-ACB2-AAB30A5C1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948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sz="4000" dirty="0"/>
              <a:t>Economics in the JH Degree Programme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IE" dirty="0"/>
              <a:t>There are (about) 43 places open to JH Economics entrants each year in this option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JH/TSM Economics students attend the same lectures and tutorials as “BESS”, “PPES” and many other students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B787B-718C-4B12-9CD5-6E3F02D7A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669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dirty="0"/>
              <a:t>Joint Honours (JH) </a:t>
            </a:r>
            <a:r>
              <a:rPr lang="en-IE" sz="4000" dirty="0"/>
              <a:t>Economics</a:t>
            </a:r>
            <a:r>
              <a:rPr lang="en-IE" sz="4000" dirty="0">
                <a:solidFill>
                  <a:srgbClr val="2403ED"/>
                </a:solidFill>
              </a:rPr>
              <a:t> </a:t>
            </a:r>
            <a:r>
              <a:rPr lang="en-IE" sz="4000" dirty="0"/>
              <a:t>Degree Programme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824536"/>
          </a:xfrm>
        </p:spPr>
        <p:txBody>
          <a:bodyPr>
            <a:normAutofit/>
          </a:bodyPr>
          <a:lstStyle/>
          <a:p>
            <a:r>
              <a:rPr lang="en-IE" dirty="0"/>
              <a:t>This option allows students to combine Economics with one of:</a:t>
            </a:r>
          </a:p>
          <a:p>
            <a:pPr marL="0" indent="0">
              <a:buNone/>
            </a:pPr>
            <a:endParaRPr lang="en-IE" dirty="0"/>
          </a:p>
          <a:p>
            <a:pPr lvl="1"/>
            <a:r>
              <a:rPr lang="en-IE" b="1" dirty="0"/>
              <a:t>Geography (TR198)</a:t>
            </a:r>
          </a:p>
          <a:p>
            <a:pPr lvl="1"/>
            <a:r>
              <a:rPr lang="en-IE" b="1" dirty="0"/>
              <a:t>History (TR202)</a:t>
            </a:r>
          </a:p>
          <a:p>
            <a:pPr lvl="1"/>
            <a:r>
              <a:rPr lang="en-IE" b="1" dirty="0"/>
              <a:t>Mathematics (TR207)</a:t>
            </a:r>
          </a:p>
          <a:p>
            <a:pPr lvl="1"/>
            <a:r>
              <a:rPr lang="en-IE" b="1" dirty="0"/>
              <a:t>Modern Languages (German or Spanish) (TR208)</a:t>
            </a:r>
          </a:p>
          <a:p>
            <a:pPr lvl="1"/>
            <a:r>
              <a:rPr lang="en-IE" b="1" dirty="0"/>
              <a:t>Philosophy (TR209)</a:t>
            </a:r>
          </a:p>
          <a:p>
            <a:pPr lvl="1"/>
            <a:r>
              <a:rPr lang="en-IE" b="1" dirty="0"/>
              <a:t>Sociology (TR212)</a:t>
            </a:r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DD04FE-CF49-4AFD-AAA8-0AB426A4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196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sz="4000" dirty="0"/>
              <a:t>Economics in the JH Degree Programme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IE" dirty="0"/>
              <a:t>The attraction of the JH programme is that it introduces students to two disciplines during their undergraduate studies</a:t>
            </a:r>
          </a:p>
          <a:p>
            <a:endParaRPr lang="en-IE" dirty="0"/>
          </a:p>
          <a:p>
            <a:r>
              <a:rPr lang="en-IE" dirty="0"/>
              <a:t>The particular combinations have been chosen because to at least some extent they match well together, e.g.</a:t>
            </a:r>
          </a:p>
          <a:p>
            <a:pPr lvl="1"/>
            <a:r>
              <a:rPr lang="en-IE" u="sng" dirty="0"/>
              <a:t>Economics and Mathematics</a:t>
            </a:r>
            <a:r>
              <a:rPr lang="en-IE" dirty="0"/>
              <a:t> will appeal to students with a high mathematical ability who are interested in a career in finance or actuarial studies</a:t>
            </a:r>
          </a:p>
          <a:p>
            <a:pPr lvl="1"/>
            <a:r>
              <a:rPr lang="en-IE" u="sng" dirty="0"/>
              <a:t>Economics and Geography</a:t>
            </a:r>
            <a:r>
              <a:rPr lang="en-IE" dirty="0"/>
              <a:t> is an excellent choice for those interested in urban and regional planning</a:t>
            </a:r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B9A2C-2C5F-4483-9FA7-9BF12FA8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47582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Department of Economics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dirty="0"/>
              <a:t>Room 3014, Arts Building</a:t>
            </a:r>
          </a:p>
          <a:p>
            <a:pPr marL="0" indent="0" algn="ctr">
              <a:buNone/>
            </a:pPr>
            <a:endParaRPr lang="en-GB" altLang="en-US" dirty="0"/>
          </a:p>
          <a:p>
            <a:pPr marL="0" indent="0" algn="ctr">
              <a:buNone/>
            </a:pPr>
            <a:r>
              <a:rPr lang="en-GB" altLang="en-US" dirty="0"/>
              <a:t>(10am – 12.30pm &amp; 2pm – 3.30pm)</a:t>
            </a:r>
          </a:p>
          <a:p>
            <a:pPr marL="0" indent="0" algn="ctr">
              <a:buNone/>
            </a:pPr>
            <a:endParaRPr lang="en-GB" altLang="en-US" dirty="0"/>
          </a:p>
          <a:p>
            <a:pPr marL="0" indent="0" algn="ctr">
              <a:buNone/>
            </a:pPr>
            <a:r>
              <a:rPr lang="en-GB" altLang="en-US" dirty="0">
                <a:hlinkClick r:id="rId2"/>
              </a:rPr>
              <a:t>www.tcd.ie/Economics/</a:t>
            </a:r>
            <a:endParaRPr lang="en-GB" altLang="en-US" dirty="0"/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10773-D476-4FEC-89CE-C3C900B8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8643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Department of Economics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dirty="0"/>
              <a:t>Head of Department: </a:t>
            </a:r>
            <a:r>
              <a:rPr lang="en-GB" altLang="en-US" dirty="0">
                <a:solidFill>
                  <a:srgbClr val="2403ED"/>
                </a:solidFill>
              </a:rPr>
              <a:t>Gaia Narciso</a:t>
            </a:r>
            <a:endParaRPr lang="en-GB" altLang="en-US" dirty="0"/>
          </a:p>
          <a:p>
            <a:pPr>
              <a:lnSpc>
                <a:spcPct val="90000"/>
              </a:lnSpc>
            </a:pPr>
            <a:endParaRPr lang="en-GB" altLang="en-US" dirty="0">
              <a:solidFill>
                <a:srgbClr val="2403ED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dirty="0"/>
              <a:t>Undergraduate Administrator: </a:t>
            </a:r>
            <a:r>
              <a:rPr lang="en-GB" altLang="en-US" dirty="0">
                <a:solidFill>
                  <a:srgbClr val="2403ED"/>
                </a:solidFill>
              </a:rPr>
              <a:t>Raimonda Elvikyte</a:t>
            </a:r>
          </a:p>
          <a:p>
            <a:pPr>
              <a:lnSpc>
                <a:spcPct val="90000"/>
              </a:lnSpc>
            </a:pPr>
            <a:endParaRPr lang="en-GB" altLang="en-US" dirty="0"/>
          </a:p>
          <a:p>
            <a:pPr>
              <a:lnSpc>
                <a:spcPct val="90000"/>
              </a:lnSpc>
            </a:pPr>
            <a:r>
              <a:rPr lang="en-GB" altLang="en-US" dirty="0"/>
              <a:t>JH/TSM Coordinator: </a:t>
            </a:r>
            <a:r>
              <a:rPr lang="en-GB" altLang="en-US" dirty="0">
                <a:solidFill>
                  <a:srgbClr val="2403ED"/>
                </a:solidFill>
              </a:rPr>
              <a:t>Francis O’Toole</a:t>
            </a:r>
            <a:endParaRPr lang="en-IE" altLang="en-US" dirty="0">
              <a:solidFill>
                <a:srgbClr val="2403ED"/>
              </a:solidFill>
            </a:endParaRPr>
          </a:p>
          <a:p>
            <a:pPr>
              <a:lnSpc>
                <a:spcPct val="90000"/>
              </a:lnSpc>
            </a:pPr>
            <a:endParaRPr lang="en-GB" altLang="en-US" dirty="0"/>
          </a:p>
          <a:p>
            <a:pPr>
              <a:lnSpc>
                <a:spcPct val="90000"/>
              </a:lnSpc>
            </a:pPr>
            <a:r>
              <a:rPr lang="en-GB" altLang="en-US" dirty="0"/>
              <a:t>Exchange Coordinator: </a:t>
            </a:r>
            <a:r>
              <a:rPr lang="en-GB" altLang="en-US" dirty="0">
                <a:solidFill>
                  <a:srgbClr val="2403ED"/>
                </a:solidFill>
              </a:rPr>
              <a:t>Davide Romelli/Joe </a:t>
            </a:r>
            <a:r>
              <a:rPr lang="en-GB" altLang="en-US" dirty="0" err="1">
                <a:solidFill>
                  <a:srgbClr val="2403ED"/>
                </a:solidFill>
              </a:rPr>
              <a:t>Kopecky</a:t>
            </a:r>
            <a:endParaRPr lang="en-GB" altLang="en-US" dirty="0">
              <a:solidFill>
                <a:srgbClr val="2403ED"/>
              </a:solidFill>
            </a:endParaRPr>
          </a:p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0389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Department of Economics</a:t>
            </a:r>
            <a:br>
              <a:rPr lang="en-GB" altLang="en-US" dirty="0"/>
            </a:br>
            <a:r>
              <a:rPr lang="en-IE" sz="2200" dirty="0">
                <a:hlinkClick r:id="rId2"/>
              </a:rPr>
              <a:t>http://www.tcd.ie/Economics/undergraduate/joint-honors</a:t>
            </a:r>
            <a:endParaRPr lang="en-IE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IE" sz="4100" dirty="0"/>
              <a:t>JH Junior Fresh (Year 1) Economic Modules</a:t>
            </a:r>
          </a:p>
          <a:p>
            <a:pPr marL="0" indent="0" algn="ctr">
              <a:buNone/>
            </a:pPr>
            <a:endParaRPr lang="en-IE" b="1" dirty="0"/>
          </a:p>
          <a:p>
            <a:pPr marL="0" lvl="0" indent="0">
              <a:buNone/>
            </a:pPr>
            <a:r>
              <a:rPr lang="en-IE" sz="2900" dirty="0"/>
              <a:t>1. Introduction to Economics A and B (ECU11011 and ECU11012) 10 (2 x 5): ECTS of 60 ECTS required</a:t>
            </a:r>
          </a:p>
          <a:p>
            <a:pPr marL="0" lvl="0" indent="0">
              <a:buNone/>
            </a:pPr>
            <a:endParaRPr lang="en-IE" sz="2900" dirty="0"/>
          </a:p>
          <a:p>
            <a:pPr marL="0" lvl="0" indent="0">
              <a:buNone/>
            </a:pPr>
            <a:r>
              <a:rPr lang="en-IE" sz="2900" dirty="0"/>
              <a:t>2. Mathematics and Statistics A and B (ECU11021 and ECU11022): 10 (2 x 5) ECTS</a:t>
            </a:r>
          </a:p>
          <a:p>
            <a:pPr marL="0" lvl="0" indent="0">
              <a:buNone/>
            </a:pPr>
            <a:endParaRPr lang="en-IE" sz="2900" dirty="0"/>
          </a:p>
          <a:p>
            <a:pPr marL="0" lvl="0" indent="0">
              <a:buNone/>
            </a:pPr>
            <a:r>
              <a:rPr lang="en-IE" sz="2900" dirty="0"/>
              <a:t>or (but only for Economics and Mathematics students)</a:t>
            </a:r>
          </a:p>
          <a:p>
            <a:pPr marL="0" lvl="0" indent="0">
              <a:buNone/>
            </a:pPr>
            <a:endParaRPr lang="en-IE" sz="2900" dirty="0"/>
          </a:p>
          <a:p>
            <a:pPr marL="0" lvl="0" indent="0">
              <a:buNone/>
            </a:pPr>
            <a:r>
              <a:rPr lang="en-IE" sz="2900" dirty="0"/>
              <a:t>2. Introduction to Statistics I and II (STU12501 and STU12502):</a:t>
            </a:r>
          </a:p>
          <a:p>
            <a:pPr marL="0" lvl="0" indent="0">
              <a:buNone/>
            </a:pPr>
            <a:r>
              <a:rPr lang="en-IE" sz="2900" dirty="0"/>
              <a:t>10 (2 x 5) ECTS</a:t>
            </a:r>
          </a:p>
          <a:p>
            <a:pPr marL="0" lvl="0" indent="0">
              <a:buNone/>
            </a:pPr>
            <a:endParaRPr lang="en-IE" sz="2900" dirty="0"/>
          </a:p>
          <a:p>
            <a:pPr marL="0" lvl="0" indent="0">
              <a:buNone/>
            </a:pPr>
            <a:endParaRPr lang="en-IE" sz="2900" dirty="0"/>
          </a:p>
          <a:p>
            <a:pPr marL="0" lvl="0" indent="0">
              <a:buNone/>
            </a:pPr>
            <a:endParaRPr lang="en-IE" sz="2900" u="sng" dirty="0">
              <a:hlinkClick r:id="rId3"/>
            </a:endParaRPr>
          </a:p>
          <a:p>
            <a:pPr marL="0" lvl="0" indent="0">
              <a:buNone/>
            </a:pPr>
            <a:endParaRPr lang="en-IE" sz="2900" u="sng" dirty="0"/>
          </a:p>
          <a:p>
            <a:pPr marL="0" lv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85AF9-3D5A-43D7-BF83-CF28D342F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0940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/>
              <a:t>3. Introduction to Economic Policy (A and B) ECU11031 and ECU11032: 10 (2 x 5) ECTS or</a:t>
            </a:r>
          </a:p>
          <a:p>
            <a:pPr marL="0" indent="0">
              <a:buNone/>
            </a:pPr>
            <a:r>
              <a:rPr lang="en-IE" sz="2800" dirty="0"/>
              <a:t>3. Introduction to Sociology (1 and 2) SOU11011 and SOU11012: 10 (2 x 5) ECTS or</a:t>
            </a:r>
          </a:p>
          <a:p>
            <a:pPr marL="0" indent="0">
              <a:buNone/>
            </a:pPr>
            <a:r>
              <a:rPr lang="en-IE" sz="2800" dirty="0"/>
              <a:t>3. Politics and Irish Society (A and B) POU11021 and POU11022: 10 (2 x 5) ECTS or</a:t>
            </a:r>
          </a:p>
          <a:p>
            <a:pPr marL="0" indent="0">
              <a:buNone/>
            </a:pPr>
            <a:r>
              <a:rPr lang="en-IE" sz="2800" dirty="0"/>
              <a:t>3. Introduction to Law LAU12412 (Full Year): 10 ECTS or</a:t>
            </a:r>
          </a:p>
          <a:p>
            <a:pPr marL="0" indent="0">
              <a:buNone/>
            </a:pPr>
            <a:r>
              <a:rPr lang="en-IE" sz="2800" dirty="0"/>
              <a:t>3. Introduction to Social Policy SSU11020 (Full Year): 10 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C82E4-CEA0-45BE-A107-9FB82FF4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71EC4-25A3-4A7C-BC95-46588DEEAEE3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706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1149</Words>
  <Application>Microsoft Office PowerPoint</Application>
  <PresentationFormat>On-screen Show (4:3)</PresentationFormat>
  <Paragraphs>174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Department of Economics School of Social Sciences and Philosophy</vt:lpstr>
      <vt:lpstr>Department of Economics</vt:lpstr>
      <vt:lpstr> Economics in the JH Degree Programme </vt:lpstr>
      <vt:lpstr> Joint Honours (JH) Economics Degree Programme </vt:lpstr>
      <vt:lpstr> Economics in the JH Degree Programme </vt:lpstr>
      <vt:lpstr>Department of Economics</vt:lpstr>
      <vt:lpstr>Department of Economics</vt:lpstr>
      <vt:lpstr>Department of Economics http://www.tcd.ie/Economics/undergraduate/joint-honors</vt:lpstr>
      <vt:lpstr>Choice</vt:lpstr>
      <vt:lpstr>JF Choice</vt:lpstr>
      <vt:lpstr> Economics in the JH Degree Programme </vt:lpstr>
      <vt:lpstr>Department of Economics </vt:lpstr>
      <vt:lpstr>Department of Economics </vt:lpstr>
      <vt:lpstr>Department of Economics </vt:lpstr>
      <vt:lpstr>Department of Economics </vt:lpstr>
      <vt:lpstr>Significant Dates </vt:lpstr>
      <vt:lpstr>Department of Economics </vt:lpstr>
      <vt:lpstr>Department of Economics </vt:lpstr>
      <vt:lpstr>Queries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Economics</dc:title>
  <dc:creator>Agustin</dc:creator>
  <cp:lastModifiedBy>Raimonda Elvikyte</cp:lastModifiedBy>
  <cp:revision>88</cp:revision>
  <cp:lastPrinted>2019-09-03T08:00:56Z</cp:lastPrinted>
  <dcterms:created xsi:type="dcterms:W3CDTF">2013-09-17T22:27:01Z</dcterms:created>
  <dcterms:modified xsi:type="dcterms:W3CDTF">2019-09-04T11:11:37Z</dcterms:modified>
</cp:coreProperties>
</file>